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Libre Franklin"/>
      <p:regular r:id="rId21"/>
      <p:bold r:id="rId22"/>
      <p:italic r:id="rId23"/>
      <p:boldItalic r:id="rId24"/>
    </p:embeddedFon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ibreFranklin-bold.fntdata"/><Relationship Id="rId21" Type="http://schemas.openxmlformats.org/officeDocument/2006/relationships/font" Target="fonts/LibreFranklin-regular.fntdata"/><Relationship Id="rId24" Type="http://schemas.openxmlformats.org/officeDocument/2006/relationships/font" Target="fonts/LibreFranklin-boldItalic.fntdata"/><Relationship Id="rId23" Type="http://schemas.openxmlformats.org/officeDocument/2006/relationships/font" Target="fonts/LibreFranklin-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Was population density a factor in the average spread rate? </a:t>
            </a:r>
            <a:endParaRPr/>
          </a:p>
          <a:p>
            <a:pPr indent="0" lvl="0" marL="0" rtl="0" algn="l">
              <a:spcBef>
                <a:spcPts val="0"/>
              </a:spcBef>
              <a:spcAft>
                <a:spcPts val="0"/>
              </a:spcAft>
              <a:buNone/>
            </a:pPr>
            <a:r>
              <a:rPr lang="en-US"/>
              <a:t>Apparently not. Some of the most densely populated locations ranked fairly low globally for spread rate. </a:t>
            </a:r>
            <a:endParaRPr/>
          </a:p>
          <a:p>
            <a:pPr indent="0" lvl="0" marL="0" rtl="0" algn="l">
              <a:spcBef>
                <a:spcPts val="0"/>
              </a:spcBef>
              <a:spcAft>
                <a:spcPts val="0"/>
              </a:spcAft>
              <a:buNone/>
            </a:pPr>
            <a:r>
              <a:rPr lang="en-US"/>
              <a:t>Anything Over 125  would be considered to report new cases the most frequently.</a:t>
            </a:r>
            <a:endParaRPr/>
          </a:p>
        </p:txBody>
      </p:sp>
      <p:sp>
        <p:nvSpPr>
          <p:cNvPr id="218" name="Google Shape;2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shows the top countries by elderly population over 65.</a:t>
            </a:r>
            <a:endParaRPr/>
          </a:p>
          <a:p>
            <a:pPr indent="0" lvl="0" marL="0" rtl="0" algn="l">
              <a:spcBef>
                <a:spcPts val="0"/>
              </a:spcBef>
              <a:spcAft>
                <a:spcPts val="0"/>
              </a:spcAft>
              <a:buNone/>
            </a:pPr>
            <a:r>
              <a:rPr lang="en-US"/>
              <a:t>Did these </a:t>
            </a:r>
            <a:r>
              <a:rPr lang="en-US"/>
              <a:t>countries</a:t>
            </a:r>
            <a:r>
              <a:rPr lang="en-US"/>
              <a:t> take care of </a:t>
            </a:r>
            <a:r>
              <a:rPr lang="en-US"/>
              <a:t>their</a:t>
            </a:r>
            <a:r>
              <a:rPr lang="en-US"/>
              <a:t> elders?</a:t>
            </a:r>
            <a:endParaRPr/>
          </a:p>
          <a:p>
            <a:pPr indent="0" lvl="0" marL="0" rtl="0" algn="l">
              <a:spcBef>
                <a:spcPts val="0"/>
              </a:spcBef>
              <a:spcAft>
                <a:spcPts val="0"/>
              </a:spcAft>
              <a:buNone/>
            </a:pPr>
            <a:r>
              <a:rPr lang="en-US"/>
              <a:t>Most countries with elderly population did well in managing fatality and spread/new cases.</a:t>
            </a:r>
            <a:endParaRPr/>
          </a:p>
          <a:p>
            <a:pPr indent="0" lvl="0" marL="0" rtl="0" algn="l">
              <a:spcBef>
                <a:spcPts val="0"/>
              </a:spcBef>
              <a:spcAft>
                <a:spcPts val="0"/>
              </a:spcAft>
              <a:buNone/>
            </a:pPr>
            <a:r>
              <a:rPr lang="en-US"/>
              <a:t>They also have some of the highest vaccinations. </a:t>
            </a:r>
            <a:endParaRPr/>
          </a:p>
          <a:p>
            <a:pPr indent="0" lvl="0" marL="0" rtl="0" algn="l">
              <a:spcBef>
                <a:spcPts val="0"/>
              </a:spcBef>
              <a:spcAft>
                <a:spcPts val="0"/>
              </a:spcAft>
              <a:buNone/>
            </a:pPr>
            <a:r>
              <a:rPr lang="en-US"/>
              <a:t>An exception to this are countries in Eastern Europe in </a:t>
            </a:r>
            <a:r>
              <a:rPr lang="en-US"/>
              <a:t>comparison</a:t>
            </a:r>
            <a:r>
              <a:rPr lang="en-US"/>
              <a:t> to the other countries with large elderly populations did not handle spread and mortality as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visualization purposes fatality and mortality were multiplied by 1000 to better compare them.</a:t>
            </a:r>
            <a:endParaRPr/>
          </a:p>
        </p:txBody>
      </p:sp>
      <p:sp>
        <p:nvSpPr>
          <p:cNvPr id="226" name="Google Shape;2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57c66c87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57c66c8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The countries with a high fully vaxxed percentage are all over the map</a:t>
            </a:r>
            <a:endParaRPr/>
          </a:p>
          <a:p>
            <a:pPr indent="-298450" lvl="0" marL="457200" rtl="0" algn="l">
              <a:spcBef>
                <a:spcPts val="0"/>
              </a:spcBef>
              <a:spcAft>
                <a:spcPts val="0"/>
              </a:spcAft>
              <a:buSzPts val="1100"/>
              <a:buChar char="●"/>
            </a:pPr>
            <a:r>
              <a:rPr lang="en-US"/>
              <a:t>They correspondingly do not seem to have a high mortality rate, according to our findings</a:t>
            </a:r>
            <a:endParaRPr/>
          </a:p>
        </p:txBody>
      </p:sp>
      <p:sp>
        <p:nvSpPr>
          <p:cNvPr id="240" name="Google Shape;2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0000"/>
              </a:lnSpc>
              <a:spcBef>
                <a:spcPts val="0"/>
              </a:spcBef>
              <a:spcAft>
                <a:spcPts val="0"/>
              </a:spcAft>
              <a:buClr>
                <a:srgbClr val="EC7016"/>
              </a:buClr>
              <a:buSzPts val="1000"/>
              <a:buFont typeface="Calibri"/>
              <a:buChar char="●"/>
            </a:pPr>
            <a:r>
              <a:rPr lang="en-US" sz="1000">
                <a:solidFill>
                  <a:srgbClr val="3F3F3F"/>
                </a:solidFill>
                <a:latin typeface="Libre Franklin"/>
                <a:ea typeface="Libre Franklin"/>
                <a:cs typeface="Libre Franklin"/>
                <a:sym typeface="Libre Franklin"/>
              </a:rPr>
              <a:t>There does not seem to be a direct correlation between low fully vaxxed percentages and mortality rate</a:t>
            </a:r>
            <a:endParaRPr sz="1000">
              <a:solidFill>
                <a:srgbClr val="3F3F3F"/>
              </a:solidFill>
              <a:latin typeface="Libre Franklin"/>
              <a:ea typeface="Libre Franklin"/>
              <a:cs typeface="Libre Franklin"/>
              <a:sym typeface="Libre Franklin"/>
            </a:endParaRPr>
          </a:p>
          <a:p>
            <a:pPr indent="-292100" lvl="0" marL="457200" rtl="0" algn="l">
              <a:lnSpc>
                <a:spcPct val="110000"/>
              </a:lnSpc>
              <a:spcBef>
                <a:spcPts val="0"/>
              </a:spcBef>
              <a:spcAft>
                <a:spcPts val="0"/>
              </a:spcAft>
              <a:buClr>
                <a:srgbClr val="EC7016"/>
              </a:buClr>
              <a:buSzPts val="1000"/>
              <a:buFont typeface="Calibri"/>
              <a:buChar char="●"/>
            </a:pPr>
            <a:r>
              <a:rPr lang="en-US" sz="1000">
                <a:solidFill>
                  <a:srgbClr val="3F3F3F"/>
                </a:solidFill>
                <a:latin typeface="Libre Franklin"/>
                <a:ea typeface="Libre Franklin"/>
                <a:cs typeface="Libre Franklin"/>
                <a:sym typeface="Libre Franklin"/>
              </a:rPr>
              <a:t>We </a:t>
            </a:r>
            <a:r>
              <a:rPr lang="en-US" sz="1000">
                <a:solidFill>
                  <a:srgbClr val="3F3F3F"/>
                </a:solidFill>
                <a:latin typeface="Libre Franklin"/>
                <a:ea typeface="Libre Franklin"/>
                <a:cs typeface="Libre Franklin"/>
                <a:sym typeface="Libre Franklin"/>
              </a:rPr>
              <a:t>initially suspected that countries with low percentages would have correspondingly high mortality rates, but this is not reflected in the data</a:t>
            </a:r>
            <a:endParaRPr sz="1000">
              <a:solidFill>
                <a:srgbClr val="3F3F3F"/>
              </a:solidFill>
              <a:latin typeface="Libre Franklin"/>
              <a:ea typeface="Libre Franklin"/>
              <a:cs typeface="Libre Franklin"/>
              <a:sym typeface="Libre Franklin"/>
            </a:endParaRPr>
          </a:p>
          <a:p>
            <a:pPr indent="-292100" lvl="0" marL="457200" rtl="0" algn="l">
              <a:lnSpc>
                <a:spcPct val="110000"/>
              </a:lnSpc>
              <a:spcBef>
                <a:spcPts val="0"/>
              </a:spcBef>
              <a:spcAft>
                <a:spcPts val="0"/>
              </a:spcAft>
              <a:buClr>
                <a:srgbClr val="EC7016"/>
              </a:buClr>
              <a:buSzPts val="1000"/>
              <a:buFont typeface="Calibri"/>
              <a:buChar char="●"/>
            </a:pPr>
            <a:r>
              <a:rPr lang="en-US" sz="1000">
                <a:solidFill>
                  <a:srgbClr val="3F3F3F"/>
                </a:solidFill>
                <a:latin typeface="Libre Franklin"/>
                <a:ea typeface="Libre Franklin"/>
                <a:cs typeface="Libre Franklin"/>
                <a:sym typeface="Libre Franklin"/>
              </a:rPr>
              <a:t>Many of the countries with low percentages are in Sub-Saharan Africa and West Asia</a:t>
            </a:r>
            <a:endParaRPr sz="1000">
              <a:solidFill>
                <a:srgbClr val="3F3F3F"/>
              </a:solidFill>
              <a:latin typeface="Libre Franklin"/>
              <a:ea typeface="Libre Franklin"/>
              <a:cs typeface="Libre Franklin"/>
              <a:sym typeface="Libre Franklin"/>
            </a:endParaRPr>
          </a:p>
          <a:p>
            <a:pPr indent="-292100" lvl="0" marL="457200" rtl="0" algn="l">
              <a:lnSpc>
                <a:spcPct val="110000"/>
              </a:lnSpc>
              <a:spcBef>
                <a:spcPts val="0"/>
              </a:spcBef>
              <a:spcAft>
                <a:spcPts val="0"/>
              </a:spcAft>
              <a:buClr>
                <a:srgbClr val="EC7016"/>
              </a:buClr>
              <a:buSzPts val="1000"/>
              <a:buFont typeface="Calibri"/>
              <a:buChar char="●"/>
            </a:pPr>
            <a:r>
              <a:rPr lang="en-US" sz="1000">
                <a:solidFill>
                  <a:srgbClr val="3F3F3F"/>
                </a:solidFill>
                <a:latin typeface="Libre Franklin"/>
                <a:ea typeface="Libre Franklin"/>
                <a:cs typeface="Libre Franklin"/>
                <a:sym typeface="Libre Franklin"/>
              </a:rPr>
              <a:t>It is possible that these countries have had limited access to vaccine and comparatively limited exposure to infections</a:t>
            </a:r>
            <a:endParaRPr sz="1000">
              <a:solidFill>
                <a:srgbClr val="3F3F3F"/>
              </a:solidFill>
              <a:latin typeface="Libre Franklin"/>
              <a:ea typeface="Libre Franklin"/>
              <a:cs typeface="Libre Franklin"/>
              <a:sym typeface="Libre Franklin"/>
            </a:endParaRPr>
          </a:p>
        </p:txBody>
      </p:sp>
      <p:sp>
        <p:nvSpPr>
          <p:cNvPr id="247" name="Google Shape;24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Covid data was added to our HDFS and accessed by Apache Spark in order to </a:t>
            </a:r>
            <a:r>
              <a:rPr lang="en-US"/>
              <a:t>answer</a:t>
            </a:r>
            <a:r>
              <a:rPr lang="en-US"/>
              <a:t> this question. All queries were performed using Spark.SQL and visualized using Zepellin. </a:t>
            </a:r>
            <a:endParaRPr/>
          </a:p>
          <a:p>
            <a:pPr indent="0" lvl="0" marL="0" rtl="0" algn="l">
              <a:spcBef>
                <a:spcPts val="0"/>
              </a:spcBef>
              <a:spcAft>
                <a:spcPts val="0"/>
              </a:spcAft>
              <a:buNone/>
            </a:pPr>
            <a:r>
              <a:rPr lang="en-US"/>
              <a:t>A total of 10 queries targeted toward this </a:t>
            </a:r>
            <a:r>
              <a:rPr lang="en-US"/>
              <a:t>answer</a:t>
            </a:r>
            <a:r>
              <a:rPr lang="en-US"/>
              <a:t> were processed using our data.</a:t>
            </a:r>
            <a:endParaRPr/>
          </a:p>
        </p:txBody>
      </p:sp>
      <p:sp>
        <p:nvSpPr>
          <p:cNvPr id="170" name="Google Shape;1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Total deaths globally on the dates where the most new deaths were reported.</a:t>
            </a:r>
            <a:endParaRPr/>
          </a:p>
          <a:p>
            <a:pPr indent="0" lvl="0" marL="0" rtl="0" algn="l">
              <a:spcBef>
                <a:spcPts val="0"/>
              </a:spcBef>
              <a:spcAft>
                <a:spcPts val="0"/>
              </a:spcAft>
              <a:buNone/>
            </a:pPr>
            <a:r>
              <a:rPr lang="en-US"/>
              <a:t>The most deadly month was Jan 2021 top 10 days all being in that month. </a:t>
            </a:r>
            <a:endParaRPr/>
          </a:p>
          <a:p>
            <a:pPr indent="0" lvl="0" marL="0" rtl="0" algn="l">
              <a:spcBef>
                <a:spcPts val="0"/>
              </a:spcBef>
              <a:spcAft>
                <a:spcPts val="0"/>
              </a:spcAft>
              <a:buNone/>
            </a:pPr>
            <a:r>
              <a:rPr lang="en-US"/>
              <a:t>Interestingly it is a full year after the first cases were reported at the end of Dec 2019 in Wuhan.</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US" sz="1300">
                <a:solidFill>
                  <a:srgbClr val="3F3F3F"/>
                </a:solidFill>
                <a:latin typeface="Libre Franklin"/>
                <a:ea typeface="Libre Franklin"/>
                <a:cs typeface="Libre Franklin"/>
                <a:sym typeface="Libre Franklin"/>
              </a:rPr>
              <a:t>In the next few slides we will be observing the effects of GPD and Resources/infrastrucure on the death rates of a country. </a:t>
            </a:r>
            <a:endParaRPr sz="1300">
              <a:solidFill>
                <a:srgbClr val="3F3F3F"/>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
        <p:nvSpPr>
          <p:cNvPr id="184" name="Google Shape;1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57c66c879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57c66c87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countries with more money can afford more hospitals and more hospital beds</a:t>
            </a:r>
            <a:endParaRPr/>
          </a:p>
          <a:p>
            <a:pPr indent="0" lvl="0" marL="0" rtl="0" algn="l">
              <a:spcBef>
                <a:spcPts val="0"/>
              </a:spcBef>
              <a:spcAft>
                <a:spcPts val="0"/>
              </a:spcAft>
              <a:buNone/>
            </a:pPr>
            <a:r>
              <a:rPr lang="en-US"/>
              <a:t> from left to right</a:t>
            </a:r>
            <a:endParaRPr/>
          </a:p>
          <a:p>
            <a:pPr indent="-298450" lvl="0" marL="457200" rtl="0" algn="l">
              <a:spcBef>
                <a:spcPts val="0"/>
              </a:spcBef>
              <a:spcAft>
                <a:spcPts val="0"/>
              </a:spcAft>
              <a:buSzPts val="1100"/>
              <a:buChar char="-"/>
            </a:pPr>
            <a:r>
              <a:rPr lang="en-US"/>
              <a:t>point out that some countries with high mortality rate also had comparably high GDP, but still fewer beds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0000"/>
              </a:lnSpc>
              <a:spcBef>
                <a:spcPts val="0"/>
              </a:spcBef>
              <a:spcAft>
                <a:spcPts val="0"/>
              </a:spcAft>
              <a:buClr>
                <a:srgbClr val="EC7016"/>
              </a:buClr>
              <a:buSzPts val="1000"/>
              <a:buFont typeface="Calibri"/>
              <a:buChar char="●"/>
            </a:pPr>
            <a:r>
              <a:rPr lang="en-US">
                <a:solidFill>
                  <a:srgbClr val="3F3F3F"/>
                </a:solidFill>
                <a:latin typeface="Libre Franklin"/>
                <a:ea typeface="Libre Franklin"/>
                <a:cs typeface="Libre Franklin"/>
                <a:sym typeface="Libre Franklin"/>
              </a:rPr>
              <a:t>Peru has the highest mortality rate, and also the least amount hospital beds, leading us to believe the amount of resources does affect the mortality rate. although the trend isn’t consistent enough as we see with Bulgaria.</a:t>
            </a:r>
            <a:endParaRPr>
              <a:solidFill>
                <a:srgbClr val="3F3F3F"/>
              </a:solidFill>
              <a:latin typeface="Libre Franklin"/>
              <a:ea typeface="Libre Franklin"/>
              <a:cs typeface="Libre Franklin"/>
              <a:sym typeface="Libre Franklin"/>
            </a:endParaRPr>
          </a:p>
          <a:p>
            <a:pPr indent="-342900" lvl="0" marL="457200" rtl="0" algn="l">
              <a:lnSpc>
                <a:spcPct val="110000"/>
              </a:lnSpc>
              <a:spcBef>
                <a:spcPts val="0"/>
              </a:spcBef>
              <a:spcAft>
                <a:spcPts val="0"/>
              </a:spcAft>
              <a:buClr>
                <a:srgbClr val="3F3F3F"/>
              </a:buClr>
              <a:buSzPts val="1800"/>
              <a:buFont typeface="Libre Franklin"/>
              <a:buChar char="●"/>
            </a:pPr>
            <a:r>
              <a:rPr lang="en-US">
                <a:solidFill>
                  <a:srgbClr val="3F3F3F"/>
                </a:solidFill>
                <a:latin typeface="Libre Franklin"/>
                <a:ea typeface="Libre Franklin"/>
                <a:cs typeface="Libre Franklin"/>
                <a:sym typeface="Libre Franklin"/>
              </a:rPr>
              <a:t>These countries had higher mortality rates and less beds when compared globally. </a:t>
            </a:r>
            <a:endParaRPr>
              <a:solidFill>
                <a:srgbClr val="3F3F3F"/>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
        <p:nvSpPr>
          <p:cNvPr id="198" name="Google Shape;1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0000"/>
              </a:lnSpc>
              <a:spcBef>
                <a:spcPts val="0"/>
              </a:spcBef>
              <a:spcAft>
                <a:spcPts val="0"/>
              </a:spcAft>
              <a:buClr>
                <a:srgbClr val="EC7016"/>
              </a:buClr>
              <a:buSzPts val="1200"/>
              <a:buFont typeface="Calibri"/>
              <a:buChar char="●"/>
            </a:pPr>
            <a:r>
              <a:rPr lang="en-US" sz="1300">
                <a:solidFill>
                  <a:srgbClr val="3F3F3F"/>
                </a:solidFill>
                <a:latin typeface="Libre Franklin"/>
                <a:ea typeface="Libre Franklin"/>
                <a:cs typeface="Libre Franklin"/>
                <a:sym typeface="Libre Franklin"/>
              </a:rPr>
              <a:t>These Countries do not have the lowest Mortality Rates nor is a trend present, leading us to believe that the country’s wealth alone is not enough to slow the Mortality rate of covid. </a:t>
            </a:r>
            <a:endParaRPr sz="1300">
              <a:solidFill>
                <a:srgbClr val="3F3F3F"/>
              </a:solidFill>
              <a:latin typeface="Libre Franklin"/>
              <a:ea typeface="Libre Franklin"/>
              <a:cs typeface="Libre Franklin"/>
              <a:sym typeface="Libre Franklin"/>
            </a:endParaRPr>
          </a:p>
          <a:p>
            <a:pPr indent="-311150" lvl="0" marL="457200" rtl="0" algn="l">
              <a:lnSpc>
                <a:spcPct val="110000"/>
              </a:lnSpc>
              <a:spcBef>
                <a:spcPts val="0"/>
              </a:spcBef>
              <a:spcAft>
                <a:spcPts val="0"/>
              </a:spcAft>
              <a:buClr>
                <a:srgbClr val="3F3F3F"/>
              </a:buClr>
              <a:buSzPts val="1300"/>
              <a:buFont typeface="Libre Franklin"/>
              <a:buChar char="●"/>
            </a:pPr>
            <a:r>
              <a:rPr lang="en-US" sz="1300">
                <a:solidFill>
                  <a:srgbClr val="3F3F3F"/>
                </a:solidFill>
                <a:latin typeface="Libre Franklin"/>
                <a:ea typeface="Libre Franklin"/>
                <a:cs typeface="Libre Franklin"/>
                <a:sym typeface="Libre Franklin"/>
              </a:rPr>
              <a:t>Richest from  left to right</a:t>
            </a:r>
            <a:endParaRPr sz="1300">
              <a:solidFill>
                <a:srgbClr val="3F3F3F"/>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
        <p:nvSpPr>
          <p:cNvPr id="205" name="Google Shape;20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Top 10 countries based on spread rate.</a:t>
            </a:r>
            <a:endParaRPr/>
          </a:p>
          <a:p>
            <a:pPr indent="0" lvl="0" marL="0" rtl="0" algn="l">
              <a:spcBef>
                <a:spcPts val="0"/>
              </a:spcBef>
              <a:spcAft>
                <a:spcPts val="0"/>
              </a:spcAft>
              <a:buNone/>
            </a:pPr>
            <a:r>
              <a:rPr lang="en-US"/>
              <a:t>Spread rate was calculate for each day and country. The </a:t>
            </a:r>
            <a:r>
              <a:rPr lang="en-US"/>
              <a:t>average</a:t>
            </a:r>
            <a:r>
              <a:rPr lang="en-US"/>
              <a:t> for each country was calculated and is shown. </a:t>
            </a:r>
            <a:endParaRPr/>
          </a:p>
          <a:p>
            <a:pPr indent="0" lvl="0" marL="0" rtl="0" algn="l">
              <a:spcBef>
                <a:spcPts val="0"/>
              </a:spcBef>
              <a:spcAft>
                <a:spcPts val="0"/>
              </a:spcAft>
              <a:buNone/>
            </a:pPr>
            <a:r>
              <a:rPr lang="en-US"/>
              <a:t>This means that these countries had the most new cases on average rather than the most cases in general.</a:t>
            </a:r>
            <a:endParaRPr/>
          </a:p>
          <a:p>
            <a:pPr indent="0" lvl="0" marL="0" rtl="0" algn="l">
              <a:spcBef>
                <a:spcPts val="0"/>
              </a:spcBef>
              <a:spcAft>
                <a:spcPts val="0"/>
              </a:spcAft>
              <a:buNone/>
            </a:pPr>
            <a:r>
              <a:rPr lang="en-US"/>
              <a:t>Previous example looks only at who had </a:t>
            </a:r>
            <a:r>
              <a:rPr lang="en-US"/>
              <a:t>highest</a:t>
            </a:r>
            <a:r>
              <a:rPr lang="en-US"/>
              <a:t> peak of spread or most new cases compared to their toal cases.</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17" name="Google Shape;17;p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18" name="Google Shape;1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126" name="Google Shape;126;p11"/>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7" name="Google Shape;12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42900" lvl="0" marL="457200" rtl="0" algn="l">
              <a:lnSpc>
                <a:spcPct val="110000"/>
              </a:lnSpc>
              <a:spcBef>
                <a:spcPts val="1200"/>
              </a:spcBef>
              <a:spcAft>
                <a:spcPts val="0"/>
              </a:spcAft>
              <a:buSzPts val="1800"/>
              <a:buChar char="●"/>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33" name="Google Shape;133;p13"/>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6" name="Shape 136"/>
        <p:cNvGrpSpPr/>
        <p:nvPr/>
      </p:nvGrpSpPr>
      <p:grpSpPr>
        <a:xfrm>
          <a:off x="0" y="0"/>
          <a:ext cx="0" cy="0"/>
          <a:chOff x="0" y="0"/>
          <a:chExt cx="0" cy="0"/>
        </a:xfrm>
      </p:grpSpPr>
      <p:sp>
        <p:nvSpPr>
          <p:cNvPr id="137" name="Google Shape;137;p14"/>
          <p:cNvSpPr/>
          <p:nvPr/>
        </p:nvSpPr>
        <p:spPr>
          <a:xfrm>
            <a:off x="0" y="4578350"/>
            <a:ext cx="12188700" cy="22797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ph idx="2" type="pic"/>
          </p:nvPr>
        </p:nvSpPr>
        <p:spPr>
          <a:xfrm>
            <a:off x="15" y="0"/>
            <a:ext cx="12192000" cy="4578300"/>
          </a:xfrm>
          <a:prstGeom prst="rect">
            <a:avLst/>
          </a:prstGeom>
          <a:solidFill>
            <a:srgbClr val="D8D8D8"/>
          </a:solidFill>
          <a:ln>
            <a:noFill/>
          </a:ln>
        </p:spPr>
      </p:sp>
      <p:sp>
        <p:nvSpPr>
          <p:cNvPr id="139" name="Google Shape;139;p14"/>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rtl="0" algn="l">
              <a:lnSpc>
                <a:spcPct val="90000"/>
              </a:lnSpc>
              <a:spcBef>
                <a:spcPts val="0"/>
              </a:spcBef>
              <a:spcAft>
                <a:spcPts val="0"/>
              </a:spcAft>
              <a:buClr>
                <a:srgbClr val="FFFFFF"/>
              </a:buClr>
              <a:buSzPts val="3600"/>
              <a:buFont typeface="Bookman Old Style"/>
              <a:buNone/>
              <a:defRPr b="0" sz="3600">
                <a:solidFill>
                  <a:srgbClr val="FFFFFF"/>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0" name="Google Shape;140;p14"/>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rmAutofit/>
          </a:bodyPr>
          <a:lstStyle>
            <a:lvl1pPr indent="-228600" lvl="0" marL="457200" rtl="0" algn="l">
              <a:lnSpc>
                <a:spcPct val="110000"/>
              </a:lnSpc>
              <a:spcBef>
                <a:spcPts val="0"/>
              </a:spcBef>
              <a:spcAft>
                <a:spcPts val="0"/>
              </a:spcAft>
              <a:buSzPts val="1800"/>
              <a:buNone/>
              <a:defRPr sz="1800">
                <a:solidFill>
                  <a:srgbClr val="FFFFFF"/>
                </a:solidFill>
              </a:defRPr>
            </a:lvl1pPr>
            <a:lvl2pPr indent="-228600" lvl="1" marL="914400" rtl="0" algn="l">
              <a:lnSpc>
                <a:spcPct val="100000"/>
              </a:lnSpc>
              <a:spcBef>
                <a:spcPts val="600"/>
              </a:spcBef>
              <a:spcAft>
                <a:spcPts val="0"/>
              </a:spcAft>
              <a:buClr>
                <a:srgbClr val="3F3F3F"/>
              </a:buClr>
              <a:buSzPts val="1200"/>
              <a:buNone/>
              <a:defRPr sz="1200"/>
            </a:lvl2pPr>
            <a:lvl3pPr indent="-228600" lvl="2" marL="1371600" rtl="0" algn="l">
              <a:lnSpc>
                <a:spcPct val="100000"/>
              </a:lnSpc>
              <a:spcBef>
                <a:spcPts val="400"/>
              </a:spcBef>
              <a:spcAft>
                <a:spcPts val="0"/>
              </a:spcAft>
              <a:buClr>
                <a:srgbClr val="3F3F3F"/>
              </a:buClr>
              <a:buSzPts val="1000"/>
              <a:buNone/>
              <a:defRPr sz="1000"/>
            </a:lvl3pPr>
            <a:lvl4pPr indent="-228600" lvl="3" marL="1828800" rtl="0" algn="l">
              <a:lnSpc>
                <a:spcPct val="100000"/>
              </a:lnSpc>
              <a:spcBef>
                <a:spcPts val="400"/>
              </a:spcBef>
              <a:spcAft>
                <a:spcPts val="0"/>
              </a:spcAft>
              <a:buClr>
                <a:srgbClr val="3F3F3F"/>
              </a:buClr>
              <a:buSzPts val="900"/>
              <a:buNone/>
              <a:defRPr sz="900"/>
            </a:lvl4pPr>
            <a:lvl5pPr indent="-228600" lvl="4" marL="2286000" rtl="0" algn="l">
              <a:lnSpc>
                <a:spcPct val="10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141" name="Google Shape;141;p14"/>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1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p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6" name="Google Shape;146;p15"/>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10000"/>
              </a:lnSpc>
              <a:spcBef>
                <a:spcPts val="1200"/>
              </a:spcBef>
              <a:spcAft>
                <a:spcPts val="0"/>
              </a:spcAft>
              <a:buSzPts val="1800"/>
              <a:buChar char="●"/>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47" name="Google Shape;147;p15"/>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10000"/>
              </a:lnSpc>
              <a:spcBef>
                <a:spcPts val="1200"/>
              </a:spcBef>
              <a:spcAft>
                <a:spcPts val="0"/>
              </a:spcAft>
              <a:buSzPts val="1800"/>
              <a:buChar char="●"/>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48" name="Google Shape;148;p15"/>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15"/>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1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0" name="Google Shape;40;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6" name="Google Shape;46;p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7" name="Google Shape;4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3" name="Google Shape;53;p5"/>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p5"/>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5" name="Google Shape;5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1" name="Google Shape;6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7" name="Google Shape;67;p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8" name="Google Shape;68;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0" name="Google Shape;90;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6" name="Google Shape;96;p9"/>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7" name="Google Shape;97;p9"/>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8" name="Google Shape;98;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04" name="Google Shape;104;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16"/>
          <p:cNvSpPr/>
          <p:nvPr/>
        </p:nvSpPr>
        <p:spPr>
          <a:xfrm>
            <a:off x="1" y="0"/>
            <a:ext cx="12188726" cy="68589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Franklin"/>
              <a:buNone/>
            </a:pPr>
            <a:r>
              <a:t/>
            </a:r>
            <a:endParaRPr b="0" i="0" sz="1800" u="none" cap="none" strike="noStrike">
              <a:solidFill>
                <a:srgbClr val="FFFFFF"/>
              </a:solidFill>
              <a:latin typeface="Libre Franklin"/>
              <a:ea typeface="Libre Franklin"/>
              <a:cs typeface="Libre Franklin"/>
              <a:sym typeface="Libre Franklin"/>
            </a:endParaRPr>
          </a:p>
        </p:txBody>
      </p:sp>
      <p:pic>
        <p:nvPicPr>
          <p:cNvPr id="156" name="Google Shape;156;p16"/>
          <p:cNvPicPr preferRelativeResize="0"/>
          <p:nvPr/>
        </p:nvPicPr>
        <p:blipFill rotWithShape="1">
          <a:blip r:embed="rId3">
            <a:alphaModFix/>
          </a:blip>
          <a:srcRect b="0" l="0" r="0" t="0"/>
          <a:stretch/>
        </p:blipFill>
        <p:spPr>
          <a:xfrm>
            <a:off x="20" y="975"/>
            <a:ext cx="12191977" cy="6857999"/>
          </a:xfrm>
          <a:prstGeom prst="rect">
            <a:avLst/>
          </a:prstGeom>
          <a:noFill/>
          <a:ln>
            <a:noFill/>
          </a:ln>
        </p:spPr>
      </p:pic>
      <p:sp>
        <p:nvSpPr>
          <p:cNvPr id="157" name="Google Shape;157;p16"/>
          <p:cNvSpPr/>
          <p:nvPr/>
        </p:nvSpPr>
        <p:spPr>
          <a:xfrm>
            <a:off x="7912607" y="1238442"/>
            <a:ext cx="3635926" cy="4355751"/>
          </a:xfrm>
          <a:prstGeom prst="rect">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Libre Franklin"/>
              <a:buNone/>
            </a:pPr>
            <a:r>
              <a:t/>
            </a:r>
            <a:endParaRPr b="0" i="0" sz="1800" u="none" cap="none" strike="noStrike">
              <a:solidFill>
                <a:srgbClr val="FFFFFF"/>
              </a:solidFill>
              <a:latin typeface="Libre Franklin"/>
              <a:ea typeface="Libre Franklin"/>
              <a:cs typeface="Libre Franklin"/>
              <a:sym typeface="Libre Franklin"/>
            </a:endParaRPr>
          </a:p>
        </p:txBody>
      </p:sp>
      <p:sp>
        <p:nvSpPr>
          <p:cNvPr id="158" name="Google Shape;158;p16"/>
          <p:cNvSpPr txBox="1"/>
          <p:nvPr>
            <p:ph type="ctrTitle"/>
          </p:nvPr>
        </p:nvSpPr>
        <p:spPr>
          <a:xfrm>
            <a:off x="8125563" y="1138850"/>
            <a:ext cx="3210000" cy="2933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960"/>
              <a:buFont typeface="Bookman Old Style"/>
              <a:buNone/>
            </a:pPr>
            <a:r>
              <a:rPr lang="en-US" sz="3659">
                <a:solidFill>
                  <a:schemeClr val="lt1"/>
                </a:solidFill>
              </a:rPr>
              <a:t>Covid-19</a:t>
            </a:r>
            <a:br>
              <a:rPr lang="en-US" sz="3659">
                <a:solidFill>
                  <a:schemeClr val="lt1"/>
                </a:solidFill>
              </a:rPr>
            </a:br>
            <a:r>
              <a:rPr lang="en-US" sz="3659">
                <a:solidFill>
                  <a:schemeClr val="lt1"/>
                </a:solidFill>
              </a:rPr>
              <a:t>Spark - Submit Application</a:t>
            </a:r>
            <a:endParaRPr sz="6900"/>
          </a:p>
        </p:txBody>
      </p:sp>
      <p:sp>
        <p:nvSpPr>
          <p:cNvPr id="159" name="Google Shape;159;p16"/>
          <p:cNvSpPr txBox="1"/>
          <p:nvPr>
            <p:ph idx="1" type="subTitle"/>
          </p:nvPr>
        </p:nvSpPr>
        <p:spPr>
          <a:xfrm>
            <a:off x="8127749" y="4608575"/>
            <a:ext cx="3209973" cy="867885"/>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1400"/>
              </a:spcBef>
              <a:spcAft>
                <a:spcPts val="0"/>
              </a:spcAft>
              <a:buSzPct val="100000"/>
              <a:buNone/>
            </a:pPr>
            <a:r>
              <a:rPr lang="en-US" sz="1600"/>
              <a:t>KEISHA COLEMAN</a:t>
            </a:r>
            <a:endParaRPr sz="1600"/>
          </a:p>
          <a:p>
            <a:pPr indent="0" lvl="0" marL="0" rtl="0" algn="l">
              <a:lnSpc>
                <a:spcPct val="100000"/>
              </a:lnSpc>
              <a:spcBef>
                <a:spcPts val="0"/>
              </a:spcBef>
              <a:spcAft>
                <a:spcPts val="0"/>
              </a:spcAft>
              <a:buSzPct val="100000"/>
              <a:buNone/>
            </a:pPr>
            <a:r>
              <a:t/>
            </a:r>
            <a:endParaRPr sz="1600"/>
          </a:p>
          <a:p>
            <a:pPr indent="0" lvl="0" marL="0" rtl="0" algn="l">
              <a:lnSpc>
                <a:spcPct val="100000"/>
              </a:lnSpc>
              <a:spcBef>
                <a:spcPts val="0"/>
              </a:spcBef>
              <a:spcAft>
                <a:spcPts val="0"/>
              </a:spcAft>
              <a:buSzPct val="100000"/>
              <a:buNone/>
            </a:pPr>
            <a:r>
              <a:rPr lang="en-US" sz="1600"/>
              <a:t>NICHOLAS FLINN</a:t>
            </a:r>
            <a:endParaRPr/>
          </a:p>
          <a:p>
            <a:pPr indent="0" lvl="0" marL="0" rtl="0" algn="l">
              <a:lnSpc>
                <a:spcPct val="100000"/>
              </a:lnSpc>
              <a:spcBef>
                <a:spcPts val="1400"/>
              </a:spcBef>
              <a:spcAft>
                <a:spcPts val="0"/>
              </a:spcAft>
              <a:buSzPct val="100000"/>
              <a:buNone/>
            </a:pPr>
            <a:r>
              <a:rPr lang="en-US" sz="1600"/>
              <a:t>AMINA GULED</a:t>
            </a:r>
            <a:endParaRPr/>
          </a:p>
        </p:txBody>
      </p:sp>
      <p:cxnSp>
        <p:nvCxnSpPr>
          <p:cNvPr id="160" name="Google Shape;160;p16"/>
          <p:cNvCxnSpPr/>
          <p:nvPr/>
        </p:nvCxnSpPr>
        <p:spPr>
          <a:xfrm>
            <a:off x="8176090" y="4508519"/>
            <a:ext cx="3108960" cy="0"/>
          </a:xfrm>
          <a:prstGeom prst="straightConnector1">
            <a:avLst/>
          </a:prstGeom>
          <a:noFill/>
          <a:ln cap="flat" cmpd="sng" w="19050">
            <a:solidFill>
              <a:schemeClr val="accent1"/>
            </a:solidFill>
            <a:prstDash val="solid"/>
            <a:round/>
            <a:headEnd len="sm" w="sm" type="none"/>
            <a:tailEnd len="sm" w="sm" type="none"/>
          </a:ln>
        </p:spPr>
      </p:cxnSp>
      <p:sp>
        <p:nvSpPr>
          <p:cNvPr id="161" name="Google Shape;161;p16"/>
          <p:cNvSpPr/>
          <p:nvPr/>
        </p:nvSpPr>
        <p:spPr>
          <a:xfrm>
            <a:off x="1" y="6400800"/>
            <a:ext cx="12192000"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097279" y="4799362"/>
            <a:ext cx="10113600" cy="743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Does population density effect spread rate? </a:t>
            </a:r>
            <a:endParaRPr/>
          </a:p>
        </p:txBody>
      </p:sp>
      <p:sp>
        <p:nvSpPr>
          <p:cNvPr id="221" name="Google Shape;221;p25"/>
          <p:cNvSpPr txBox="1"/>
          <p:nvPr>
            <p:ph idx="1" type="body"/>
          </p:nvPr>
        </p:nvSpPr>
        <p:spPr>
          <a:xfrm>
            <a:off x="1097279" y="5715000"/>
            <a:ext cx="10113300" cy="609600"/>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p:txBody>
      </p:sp>
      <p:sp>
        <p:nvSpPr>
          <p:cNvPr id="222" name="Google Shape;222;p25"/>
          <p:cNvSpPr/>
          <p:nvPr>
            <p:ph idx="2" type="pic"/>
          </p:nvPr>
        </p:nvSpPr>
        <p:spPr>
          <a:xfrm>
            <a:off x="15" y="0"/>
            <a:ext cx="12192000" cy="4578300"/>
          </a:xfrm>
          <a:prstGeom prst="rect">
            <a:avLst/>
          </a:prstGeom>
        </p:spPr>
      </p:sp>
      <p:pic>
        <p:nvPicPr>
          <p:cNvPr id="223" name="Google Shape;223;p25"/>
          <p:cNvPicPr preferRelativeResize="0"/>
          <p:nvPr/>
        </p:nvPicPr>
        <p:blipFill>
          <a:blip r:embed="rId3">
            <a:alphaModFix/>
          </a:blip>
          <a:stretch>
            <a:fillRect/>
          </a:stretch>
        </p:blipFill>
        <p:spPr>
          <a:xfrm>
            <a:off x="2562225" y="93625"/>
            <a:ext cx="7067550" cy="439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172030" y="23055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How did countries with older populations handle COVID? </a:t>
            </a:r>
            <a:endParaRPr/>
          </a:p>
        </p:txBody>
      </p:sp>
      <p:pic>
        <p:nvPicPr>
          <p:cNvPr id="229" name="Google Shape;229;p26"/>
          <p:cNvPicPr preferRelativeResize="0"/>
          <p:nvPr/>
        </p:nvPicPr>
        <p:blipFill>
          <a:blip r:embed="rId3">
            <a:alphaModFix/>
          </a:blip>
          <a:stretch>
            <a:fillRect/>
          </a:stretch>
        </p:blipFill>
        <p:spPr>
          <a:xfrm>
            <a:off x="186424" y="2871350"/>
            <a:ext cx="11819151" cy="334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097279" y="4799362"/>
            <a:ext cx="10113600" cy="743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Senior Population Countries Ranked</a:t>
            </a:r>
            <a:endParaRPr/>
          </a:p>
        </p:txBody>
      </p:sp>
      <p:sp>
        <p:nvSpPr>
          <p:cNvPr id="235" name="Google Shape;235;p27"/>
          <p:cNvSpPr txBox="1"/>
          <p:nvPr>
            <p:ph idx="1" type="body"/>
          </p:nvPr>
        </p:nvSpPr>
        <p:spPr>
          <a:xfrm>
            <a:off x="1097279" y="5715000"/>
            <a:ext cx="10113300" cy="609600"/>
          </a:xfrm>
          <a:prstGeom prst="rect">
            <a:avLst/>
          </a:prstGeom>
        </p:spPr>
        <p:txBody>
          <a:bodyPr anchorCtr="0" anchor="t" bIns="0" lIns="91425" spcFirstLastPara="1" rIns="91425" wrap="square" tIns="0">
            <a:normAutofit/>
          </a:bodyPr>
          <a:lstStyle/>
          <a:p>
            <a:pPr indent="0" lvl="0" marL="0" rtl="0" algn="l">
              <a:spcBef>
                <a:spcPts val="0"/>
              </a:spcBef>
              <a:spcAft>
                <a:spcPts val="600"/>
              </a:spcAft>
              <a:buNone/>
            </a:pPr>
            <a:r>
              <a:rPr lang="en-US"/>
              <a:t>For a more clear understanding of how they fit in globally.</a:t>
            </a:r>
            <a:endParaRPr/>
          </a:p>
        </p:txBody>
      </p:sp>
      <p:sp>
        <p:nvSpPr>
          <p:cNvPr id="236" name="Google Shape;236;p27"/>
          <p:cNvSpPr/>
          <p:nvPr>
            <p:ph idx="2" type="pic"/>
          </p:nvPr>
        </p:nvSpPr>
        <p:spPr>
          <a:xfrm>
            <a:off x="15" y="0"/>
            <a:ext cx="12192000" cy="4578300"/>
          </a:xfrm>
          <a:prstGeom prst="rect">
            <a:avLst/>
          </a:prstGeom>
        </p:spPr>
      </p:sp>
      <p:pic>
        <p:nvPicPr>
          <p:cNvPr id="237" name="Google Shape;237;p27"/>
          <p:cNvPicPr preferRelativeResize="0"/>
          <p:nvPr/>
        </p:nvPicPr>
        <p:blipFill>
          <a:blip r:embed="rId3">
            <a:alphaModFix/>
          </a:blip>
          <a:stretch>
            <a:fillRect/>
          </a:stretch>
        </p:blipFill>
        <p:spPr>
          <a:xfrm>
            <a:off x="0" y="169375"/>
            <a:ext cx="12192000" cy="4239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Recent infection rate with vaccines available - Highest</a:t>
            </a:r>
            <a:endParaRPr/>
          </a:p>
        </p:txBody>
      </p:sp>
      <p:sp>
        <p:nvSpPr>
          <p:cNvPr id="243" name="Google Shape;243;p28"/>
          <p:cNvSpPr txBox="1"/>
          <p:nvPr>
            <p:ph idx="1" type="body"/>
          </p:nvPr>
        </p:nvSpPr>
        <p:spPr>
          <a:xfrm>
            <a:off x="1097275" y="2108201"/>
            <a:ext cx="10058400" cy="1097400"/>
          </a:xfrm>
          <a:prstGeom prst="rect">
            <a:avLst/>
          </a:prstGeom>
          <a:noFill/>
          <a:ln>
            <a:noFill/>
          </a:ln>
        </p:spPr>
        <p:txBody>
          <a:bodyPr anchorCtr="0" anchor="t" bIns="45700" lIns="0" spcFirstLastPara="1" rIns="0" wrap="square" tIns="45700">
            <a:normAutofit/>
          </a:bodyPr>
          <a:lstStyle/>
          <a:p>
            <a:pPr indent="-342900" lvl="0" marL="457200" rtl="0" algn="l">
              <a:lnSpc>
                <a:spcPct val="110000"/>
              </a:lnSpc>
              <a:spcBef>
                <a:spcPts val="0"/>
              </a:spcBef>
              <a:spcAft>
                <a:spcPts val="0"/>
              </a:spcAft>
              <a:buSzPts val="1800"/>
              <a:buChar char="●"/>
            </a:pPr>
            <a:r>
              <a:rPr lang="en-US"/>
              <a:t>Countries with high fully vaxxed percentages generally do not have a high mortality rate</a:t>
            </a:r>
            <a:endParaRPr/>
          </a:p>
        </p:txBody>
      </p:sp>
      <p:pic>
        <p:nvPicPr>
          <p:cNvPr id="244" name="Google Shape;244;p28"/>
          <p:cNvPicPr preferRelativeResize="0"/>
          <p:nvPr/>
        </p:nvPicPr>
        <p:blipFill>
          <a:blip r:embed="rId3">
            <a:alphaModFix/>
          </a:blip>
          <a:stretch>
            <a:fillRect/>
          </a:stretch>
        </p:blipFill>
        <p:spPr>
          <a:xfrm>
            <a:off x="1097275" y="3314525"/>
            <a:ext cx="10058399" cy="261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Recent infection rate with vaccines available -Lowest</a:t>
            </a:r>
            <a:endParaRPr/>
          </a:p>
        </p:txBody>
      </p:sp>
      <p:sp>
        <p:nvSpPr>
          <p:cNvPr id="250" name="Google Shape;250;p29"/>
          <p:cNvSpPr txBox="1"/>
          <p:nvPr>
            <p:ph idx="1" type="body"/>
          </p:nvPr>
        </p:nvSpPr>
        <p:spPr>
          <a:xfrm>
            <a:off x="1097275" y="2108201"/>
            <a:ext cx="10058400" cy="1162800"/>
          </a:xfrm>
          <a:prstGeom prst="rect">
            <a:avLst/>
          </a:prstGeom>
          <a:noFill/>
          <a:ln>
            <a:noFill/>
          </a:ln>
        </p:spPr>
        <p:txBody>
          <a:bodyPr anchorCtr="0" anchor="t" bIns="45700" lIns="0" spcFirstLastPara="1" rIns="0" wrap="square" tIns="45700">
            <a:normAutofit/>
          </a:bodyPr>
          <a:lstStyle/>
          <a:p>
            <a:pPr indent="-342900" lvl="0" marL="457200" rtl="0" algn="l">
              <a:lnSpc>
                <a:spcPct val="110000"/>
              </a:lnSpc>
              <a:spcBef>
                <a:spcPts val="0"/>
              </a:spcBef>
              <a:spcAft>
                <a:spcPts val="0"/>
              </a:spcAft>
              <a:buSzPts val="1800"/>
              <a:buChar char="●"/>
            </a:pPr>
            <a:r>
              <a:rPr lang="en-US"/>
              <a:t>There does not seem to be a direct correlation between low fully vaxxed percentages and mortality rate.</a:t>
            </a:r>
            <a:endParaRPr/>
          </a:p>
        </p:txBody>
      </p:sp>
      <p:pic>
        <p:nvPicPr>
          <p:cNvPr id="251" name="Google Shape;251;p29"/>
          <p:cNvPicPr preferRelativeResize="0"/>
          <p:nvPr/>
        </p:nvPicPr>
        <p:blipFill>
          <a:blip r:embed="rId3">
            <a:alphaModFix/>
          </a:blip>
          <a:stretch>
            <a:fillRect/>
          </a:stretch>
        </p:blipFill>
        <p:spPr>
          <a:xfrm>
            <a:off x="1097275" y="3271000"/>
            <a:ext cx="10058399" cy="270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Trends Discovered</a:t>
            </a:r>
            <a:endParaRPr/>
          </a:p>
        </p:txBody>
      </p:sp>
      <p:sp>
        <p:nvSpPr>
          <p:cNvPr id="257" name="Google Shape;257;p3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rPr lang="en-US"/>
              <a:t>Solutions and data overarching conclusion write in notes add a covid/time graph here.</a:t>
            </a:r>
            <a:endParaRPr/>
          </a:p>
          <a:p>
            <a:pPr indent="0" lvl="0" marL="91440" rtl="0" algn="l">
              <a:lnSpc>
                <a:spcPct val="110000"/>
              </a:lnSpc>
              <a:spcBef>
                <a:spcPts val="0"/>
              </a:spcBef>
              <a:spcAft>
                <a:spcPts val="0"/>
              </a:spcAft>
              <a:buSzPts val="1900"/>
              <a:buNone/>
            </a:pPr>
            <a:r>
              <a:t/>
            </a:r>
            <a:endParaRPr/>
          </a:p>
          <a:p>
            <a:pPr indent="-342900" lvl="0" marL="457200" rtl="0" algn="l">
              <a:lnSpc>
                <a:spcPct val="110000"/>
              </a:lnSpc>
              <a:spcBef>
                <a:spcPts val="0"/>
              </a:spcBef>
              <a:spcAft>
                <a:spcPts val="0"/>
              </a:spcAft>
              <a:buSzPts val="1800"/>
              <a:buChar char="-"/>
            </a:pPr>
            <a:r>
              <a:rPr lang="en-US"/>
              <a:t>Seeing the effects that resources, age, GDP, and population have on mortality rate</a:t>
            </a:r>
            <a:endParaRPr/>
          </a:p>
          <a:p>
            <a:pPr indent="-342900" lvl="0" marL="457200" rtl="0" algn="l">
              <a:lnSpc>
                <a:spcPct val="110000"/>
              </a:lnSpc>
              <a:spcBef>
                <a:spcPts val="0"/>
              </a:spcBef>
              <a:spcAft>
                <a:spcPts val="0"/>
              </a:spcAft>
              <a:buSzPts val="1800"/>
              <a:buChar char="-"/>
            </a:pPr>
            <a:r>
              <a:rPr lang="en-US"/>
              <a:t>Medical infrastructure seemed to have an impact</a:t>
            </a:r>
            <a:endParaRPr/>
          </a:p>
          <a:p>
            <a:pPr indent="-342900" lvl="0" marL="457200" rtl="0" algn="l">
              <a:lnSpc>
                <a:spcPct val="110000"/>
              </a:lnSpc>
              <a:spcBef>
                <a:spcPts val="0"/>
              </a:spcBef>
              <a:spcAft>
                <a:spcPts val="0"/>
              </a:spcAft>
              <a:buSzPts val="1800"/>
              <a:buChar char="-"/>
            </a:pPr>
            <a:r>
              <a:rPr lang="en-US"/>
              <a:t>GDP had an indirect impact, as richer countries could afford more medical infrastructure</a:t>
            </a:r>
            <a:endParaRPr/>
          </a:p>
          <a:p>
            <a:pPr indent="-342900" lvl="0" marL="457200" rtl="0" algn="l">
              <a:lnSpc>
                <a:spcPct val="110000"/>
              </a:lnSpc>
              <a:spcBef>
                <a:spcPts val="0"/>
              </a:spcBef>
              <a:spcAft>
                <a:spcPts val="0"/>
              </a:spcAft>
              <a:buSzPts val="1800"/>
              <a:buChar char="-"/>
            </a:pPr>
            <a:r>
              <a:rPr lang="en-US"/>
              <a:t>Most countries with elderly population did well in managing fatality, new cases, and vaccinations</a:t>
            </a:r>
            <a:endParaRPr/>
          </a:p>
          <a:p>
            <a:pPr indent="-342900" lvl="0" marL="457200" rtl="0" algn="l">
              <a:lnSpc>
                <a:spcPct val="110000"/>
              </a:lnSpc>
              <a:spcBef>
                <a:spcPts val="0"/>
              </a:spcBef>
              <a:spcAft>
                <a:spcPts val="0"/>
              </a:spcAft>
              <a:buSzPts val="1800"/>
              <a:buChar char="-"/>
            </a:pPr>
            <a:r>
              <a:rPr lang="en-US"/>
              <a:t>No real evident correlation between vaccination percentages and mortality rate</a:t>
            </a:r>
            <a:endParaRPr/>
          </a:p>
          <a:p>
            <a:pPr indent="-342900" lvl="0" marL="457200" rtl="0" algn="l">
              <a:lnSpc>
                <a:spcPct val="110000"/>
              </a:lnSpc>
              <a:spcBef>
                <a:spcPts val="0"/>
              </a:spcBef>
              <a:spcAft>
                <a:spcPts val="0"/>
              </a:spcAft>
              <a:buSzPts val="1800"/>
              <a:buChar char="-"/>
            </a:pPr>
            <a:r>
              <a:rPr lang="en-US"/>
              <a:t>No real evident correlation between population density and average spread rate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1"/>
          <p:cNvPicPr preferRelativeResize="0"/>
          <p:nvPr>
            <p:ph idx="2" type="pic"/>
          </p:nvPr>
        </p:nvPicPr>
        <p:blipFill rotWithShape="1">
          <a:blip r:embed="rId3">
            <a:alphaModFix/>
          </a:blip>
          <a:srcRect b="13996" l="0" r="0" t="13996"/>
          <a:stretch/>
        </p:blipFill>
        <p:spPr>
          <a:xfrm>
            <a:off x="15" y="0"/>
            <a:ext cx="12192000" cy="4578301"/>
          </a:xfrm>
          <a:prstGeom prst="rect">
            <a:avLst/>
          </a:prstGeom>
          <a:solidFill>
            <a:srgbClr val="D8D8D8"/>
          </a:solidFill>
          <a:ln>
            <a:noFill/>
          </a:ln>
        </p:spPr>
      </p:pic>
      <p:sp>
        <p:nvSpPr>
          <p:cNvPr id="263" name="Google Shape;263;p31"/>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FFFFFF"/>
              </a:buClr>
              <a:buSzPts val="4800"/>
              <a:buFont typeface="Bookman Old Style"/>
              <a:buNone/>
            </a:pPr>
            <a:r>
              <a:rPr lang="en-US" sz="4800"/>
              <a:t>Thank You</a:t>
            </a:r>
            <a:endParaRPr/>
          </a:p>
        </p:txBody>
      </p:sp>
      <p:sp>
        <p:nvSpPr>
          <p:cNvPr id="264" name="Google Shape;264;p31"/>
          <p:cNvSpPr txBox="1"/>
          <p:nvPr>
            <p:ph idx="1" type="body"/>
          </p:nvPr>
        </p:nvSpPr>
        <p:spPr>
          <a:xfrm>
            <a:off x="1039368" y="5715000"/>
            <a:ext cx="10113300" cy="6096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0"/>
              </a:spcAft>
              <a:buSzPts val="1330"/>
              <a:buNone/>
            </a:pPr>
            <a:r>
              <a:rPr lang="en-US" sz="1629"/>
              <a:t>GitHub: https://github.com/huckflinn/project-2       </a:t>
            </a:r>
            <a:endParaRPr sz="1629"/>
          </a:p>
          <a:p>
            <a:pPr indent="0" lvl="0" marL="0" rtl="0" algn="ctr">
              <a:lnSpc>
                <a:spcPct val="100000"/>
              </a:lnSpc>
              <a:spcBef>
                <a:spcPts val="0"/>
              </a:spcBef>
              <a:spcAft>
                <a:spcPts val="0"/>
              </a:spcAft>
              <a:buSzPts val="1330"/>
              <a:buNone/>
            </a:pPr>
            <a:r>
              <a:t/>
            </a:r>
            <a:endParaRPr sz="1629"/>
          </a:p>
          <a:p>
            <a:pPr indent="0" lvl="0" marL="0" rtl="0" algn="ctr">
              <a:lnSpc>
                <a:spcPct val="100000"/>
              </a:lnSpc>
              <a:spcBef>
                <a:spcPts val="0"/>
              </a:spcBef>
              <a:spcAft>
                <a:spcPts val="0"/>
              </a:spcAft>
              <a:buSzPts val="1330"/>
              <a:buNone/>
            </a:pPr>
            <a:r>
              <a:rPr lang="en-US" sz="1629"/>
              <a:t>Questions ??????</a:t>
            </a:r>
            <a:endParaRPr sz="115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Tech Stack</a:t>
            </a:r>
            <a:endParaRPr/>
          </a:p>
        </p:txBody>
      </p:sp>
      <p:sp>
        <p:nvSpPr>
          <p:cNvPr id="167" name="Google Shape;167;p17"/>
          <p:cNvSpPr txBox="1"/>
          <p:nvPr>
            <p:ph idx="1" type="body"/>
          </p:nvPr>
        </p:nvSpPr>
        <p:spPr>
          <a:xfrm>
            <a:off x="1066800" y="2108201"/>
            <a:ext cx="10058400" cy="3760800"/>
          </a:xfrm>
          <a:prstGeom prst="rect">
            <a:avLst/>
          </a:prstGeom>
          <a:noFill/>
          <a:ln>
            <a:noFill/>
          </a:ln>
        </p:spPr>
        <p:txBody>
          <a:bodyPr anchorCtr="0" anchor="t" bIns="45700" lIns="0" spcFirstLastPara="1" rIns="0" wrap="square" tIns="45700">
            <a:normAutofit/>
          </a:bodyPr>
          <a:lstStyle/>
          <a:p>
            <a:pPr indent="-342900" lvl="0" marL="457200" rtl="0" algn="l">
              <a:lnSpc>
                <a:spcPct val="110000"/>
              </a:lnSpc>
              <a:spcBef>
                <a:spcPts val="0"/>
              </a:spcBef>
              <a:spcAft>
                <a:spcPts val="0"/>
              </a:spcAft>
              <a:buSzPts val="1800"/>
              <a:buChar char="●"/>
            </a:pPr>
            <a:r>
              <a:rPr lang="en-US"/>
              <a:t>Apache Spark</a:t>
            </a:r>
            <a:endParaRPr/>
          </a:p>
          <a:p>
            <a:pPr indent="-342900" lvl="0" marL="457200" rtl="0" algn="l">
              <a:lnSpc>
                <a:spcPct val="110000"/>
              </a:lnSpc>
              <a:spcBef>
                <a:spcPts val="0"/>
              </a:spcBef>
              <a:spcAft>
                <a:spcPts val="0"/>
              </a:spcAft>
              <a:buSzPts val="1800"/>
              <a:buChar char="●"/>
            </a:pPr>
            <a:r>
              <a:rPr lang="en-US"/>
              <a:t>Spark SQL</a:t>
            </a:r>
            <a:endParaRPr/>
          </a:p>
          <a:p>
            <a:pPr indent="-342900" lvl="0" marL="457200" rtl="0" algn="l">
              <a:lnSpc>
                <a:spcPct val="110000"/>
              </a:lnSpc>
              <a:spcBef>
                <a:spcPts val="0"/>
              </a:spcBef>
              <a:spcAft>
                <a:spcPts val="0"/>
              </a:spcAft>
              <a:buSzPts val="1800"/>
              <a:buChar char="●"/>
            </a:pPr>
            <a:r>
              <a:rPr lang="en-US"/>
              <a:t>YARN</a:t>
            </a:r>
            <a:endParaRPr/>
          </a:p>
          <a:p>
            <a:pPr indent="-342900" lvl="0" marL="457200" rtl="0" algn="l">
              <a:lnSpc>
                <a:spcPct val="110000"/>
              </a:lnSpc>
              <a:spcBef>
                <a:spcPts val="0"/>
              </a:spcBef>
              <a:spcAft>
                <a:spcPts val="0"/>
              </a:spcAft>
              <a:buSzPts val="1800"/>
              <a:buChar char="●"/>
            </a:pPr>
            <a:r>
              <a:rPr lang="en-US"/>
              <a:t>HDFS</a:t>
            </a:r>
            <a:endParaRPr/>
          </a:p>
          <a:p>
            <a:pPr indent="-342900" lvl="0" marL="457200" rtl="0" algn="l">
              <a:lnSpc>
                <a:spcPct val="110000"/>
              </a:lnSpc>
              <a:spcBef>
                <a:spcPts val="0"/>
              </a:spcBef>
              <a:spcAft>
                <a:spcPts val="0"/>
              </a:spcAft>
              <a:buSzPts val="1800"/>
              <a:buChar char="●"/>
            </a:pPr>
            <a:r>
              <a:rPr lang="en-US"/>
              <a:t>SBT</a:t>
            </a:r>
            <a:endParaRPr/>
          </a:p>
          <a:p>
            <a:pPr indent="-342900" lvl="0" marL="457200" rtl="0" algn="l">
              <a:lnSpc>
                <a:spcPct val="110000"/>
              </a:lnSpc>
              <a:spcBef>
                <a:spcPts val="0"/>
              </a:spcBef>
              <a:spcAft>
                <a:spcPts val="0"/>
              </a:spcAft>
              <a:buSzPts val="1800"/>
              <a:buChar char="●"/>
            </a:pPr>
            <a:r>
              <a:rPr lang="en-US"/>
              <a:t>Scala</a:t>
            </a:r>
            <a:endParaRPr/>
          </a:p>
          <a:p>
            <a:pPr indent="-342900" lvl="0" marL="457200" rtl="0" algn="l">
              <a:lnSpc>
                <a:spcPct val="110000"/>
              </a:lnSpc>
              <a:spcBef>
                <a:spcPts val="0"/>
              </a:spcBef>
              <a:spcAft>
                <a:spcPts val="0"/>
              </a:spcAft>
              <a:buSzPts val="1800"/>
              <a:buChar char="●"/>
            </a:pPr>
            <a:r>
              <a:rPr lang="en-US"/>
              <a:t>Git + GitHub</a:t>
            </a:r>
            <a:endParaRPr/>
          </a:p>
          <a:p>
            <a:pPr indent="-342900" lvl="0" marL="457200" rtl="0" algn="l">
              <a:lnSpc>
                <a:spcPct val="110000"/>
              </a:lnSpc>
              <a:spcBef>
                <a:spcPts val="0"/>
              </a:spcBef>
              <a:spcAft>
                <a:spcPts val="0"/>
              </a:spcAft>
              <a:buSzPts val="1800"/>
              <a:buChar char="●"/>
            </a:pPr>
            <a:r>
              <a:rPr lang="en-US"/>
              <a:t>Zeppelin + Apple Numbers</a:t>
            </a:r>
            <a:endParaRPr/>
          </a:p>
          <a:p>
            <a:pPr indent="0" lvl="0" marL="91440" rtl="0" algn="l">
              <a:lnSpc>
                <a:spcPct val="110000"/>
              </a:lnSpc>
              <a:spcBef>
                <a:spcPts val="0"/>
              </a:spcBef>
              <a:spcAft>
                <a:spcPts val="0"/>
              </a:spcAft>
              <a:buClr>
                <a:schemeClr val="dk1"/>
              </a:buClr>
              <a:buSzPts val="1100"/>
              <a:buFont typeface="Arial"/>
              <a:buNone/>
            </a:pPr>
            <a:r>
              <a:t/>
            </a:r>
            <a:endParaRPr/>
          </a:p>
          <a:p>
            <a:pPr indent="0" lvl="0" marL="91440" rtl="0" algn="l">
              <a:lnSpc>
                <a:spcPct val="110000"/>
              </a:lnSpc>
              <a:spcBef>
                <a:spcPts val="0"/>
              </a:spcBef>
              <a:spcAft>
                <a:spcPts val="0"/>
              </a:spcAft>
              <a:buSzPts val="19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Project Scope</a:t>
            </a:r>
            <a:endParaRPr/>
          </a:p>
        </p:txBody>
      </p:sp>
      <p:sp>
        <p:nvSpPr>
          <p:cNvPr id="173" name="Google Shape;173;p18"/>
          <p:cNvSpPr txBox="1"/>
          <p:nvPr>
            <p:ph idx="1" type="body"/>
          </p:nvPr>
        </p:nvSpPr>
        <p:spPr>
          <a:xfrm>
            <a:off x="675150" y="1940025"/>
            <a:ext cx="10841700" cy="3760800"/>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1900"/>
              <a:buNone/>
            </a:pPr>
            <a:r>
              <a:t/>
            </a:r>
            <a:endParaRPr/>
          </a:p>
          <a:p>
            <a:pPr indent="0" lvl="0" marL="91440" rtl="0" algn="l">
              <a:lnSpc>
                <a:spcPct val="110000"/>
              </a:lnSpc>
              <a:spcBef>
                <a:spcPts val="0"/>
              </a:spcBef>
              <a:spcAft>
                <a:spcPts val="0"/>
              </a:spcAft>
              <a:buSzPts val="1900"/>
              <a:buNone/>
            </a:pPr>
            <a:r>
              <a:t/>
            </a:r>
            <a:endParaRPr/>
          </a:p>
          <a:p>
            <a:pPr indent="-361950" lvl="0" marL="457200" rtl="0" algn="l">
              <a:lnSpc>
                <a:spcPct val="110000"/>
              </a:lnSpc>
              <a:spcBef>
                <a:spcPts val="0"/>
              </a:spcBef>
              <a:spcAft>
                <a:spcPts val="0"/>
              </a:spcAft>
              <a:buSzPts val="2100"/>
              <a:buChar char="●"/>
            </a:pPr>
            <a:r>
              <a:rPr lang="en-US" sz="2100"/>
              <a:t>In this </a:t>
            </a:r>
            <a:r>
              <a:rPr lang="en-US" sz="2100"/>
              <a:t>project</a:t>
            </a:r>
            <a:r>
              <a:rPr lang="en-US" sz="2100"/>
              <a:t> we will be uncovering the effects of  GDP, resources, age and populations on a country’s mortality rate.</a:t>
            </a:r>
            <a:endParaRPr sz="2100"/>
          </a:p>
          <a:p>
            <a:pPr indent="-361950" lvl="0" marL="457200" rtl="0" algn="l">
              <a:lnSpc>
                <a:spcPct val="110000"/>
              </a:lnSpc>
              <a:spcBef>
                <a:spcPts val="0"/>
              </a:spcBef>
              <a:spcAft>
                <a:spcPts val="0"/>
              </a:spcAft>
              <a:buSzPts val="2100"/>
              <a:buChar char="●"/>
            </a:pPr>
            <a:r>
              <a:rPr lang="en-US" sz="2100"/>
              <a:t>Understanding</a:t>
            </a:r>
            <a:r>
              <a:rPr lang="en-US" sz="2100"/>
              <a:t> what causes high mortality rates in different countries can help us prevent deaths and save lives.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097279" y="4799362"/>
            <a:ext cx="10113600" cy="743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 Most Fatal Days of Covid Globally</a:t>
            </a:r>
            <a:endParaRPr/>
          </a:p>
        </p:txBody>
      </p:sp>
      <p:sp>
        <p:nvSpPr>
          <p:cNvPr id="179" name="Google Shape;179;p19"/>
          <p:cNvSpPr/>
          <p:nvPr>
            <p:ph idx="2" type="pic"/>
          </p:nvPr>
        </p:nvSpPr>
        <p:spPr>
          <a:xfrm>
            <a:off x="15" y="0"/>
            <a:ext cx="12192000" cy="4578300"/>
          </a:xfrm>
          <a:prstGeom prst="rect">
            <a:avLst/>
          </a:prstGeom>
        </p:spPr>
      </p:sp>
      <p:sp>
        <p:nvSpPr>
          <p:cNvPr id="180" name="Google Shape;180;p19"/>
          <p:cNvSpPr txBox="1"/>
          <p:nvPr>
            <p:ph idx="1" type="body"/>
          </p:nvPr>
        </p:nvSpPr>
        <p:spPr>
          <a:xfrm>
            <a:off x="1097279" y="5715000"/>
            <a:ext cx="10113300" cy="609600"/>
          </a:xfrm>
          <a:prstGeom prst="rect">
            <a:avLst/>
          </a:prstGeom>
        </p:spPr>
        <p:txBody>
          <a:bodyPr anchorCtr="0" anchor="t" bIns="0" lIns="91425" spcFirstLastPara="1" rIns="91425" wrap="square" tIns="0">
            <a:normAutofit/>
          </a:bodyPr>
          <a:lstStyle/>
          <a:p>
            <a:pPr indent="0" lvl="0" marL="0" rtl="0" algn="l">
              <a:spcBef>
                <a:spcPts val="0"/>
              </a:spcBef>
              <a:spcAft>
                <a:spcPts val="600"/>
              </a:spcAft>
              <a:buNone/>
            </a:pPr>
            <a:r>
              <a:rPr lang="en-US"/>
              <a:t>Most fatal month was January 2021</a:t>
            </a:r>
            <a:endParaRPr/>
          </a:p>
        </p:txBody>
      </p:sp>
      <p:pic>
        <p:nvPicPr>
          <p:cNvPr id="181" name="Google Shape;181;p19"/>
          <p:cNvPicPr preferRelativeResize="0"/>
          <p:nvPr/>
        </p:nvPicPr>
        <p:blipFill>
          <a:blip r:embed="rId3">
            <a:alphaModFix/>
          </a:blip>
          <a:stretch>
            <a:fillRect/>
          </a:stretch>
        </p:blipFill>
        <p:spPr>
          <a:xfrm>
            <a:off x="3648075" y="55525"/>
            <a:ext cx="4895850" cy="446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sz="4000"/>
              <a:t>Top 10 C</a:t>
            </a:r>
            <a:r>
              <a:rPr lang="en-US" sz="4000"/>
              <a:t>ountries</a:t>
            </a:r>
            <a:r>
              <a:rPr lang="en-US" sz="4000"/>
              <a:t> With Worst </a:t>
            </a:r>
            <a:endParaRPr sz="4000"/>
          </a:p>
          <a:p>
            <a:pPr indent="0" lvl="0" marL="0" rtl="0" algn="l">
              <a:lnSpc>
                <a:spcPct val="90000"/>
              </a:lnSpc>
              <a:spcBef>
                <a:spcPts val="0"/>
              </a:spcBef>
              <a:spcAft>
                <a:spcPts val="0"/>
              </a:spcAft>
              <a:buClr>
                <a:srgbClr val="3F3F3F"/>
              </a:buClr>
              <a:buSzPts val="4700"/>
              <a:buFont typeface="Bookman Old Style"/>
              <a:buNone/>
            </a:pPr>
            <a:r>
              <a:rPr lang="en-US" sz="4000"/>
              <a:t> Mortality Rate </a:t>
            </a:r>
            <a:endParaRPr sz="4000"/>
          </a:p>
        </p:txBody>
      </p:sp>
      <p:sp>
        <p:nvSpPr>
          <p:cNvPr id="187" name="Google Shape;187;p20"/>
          <p:cNvSpPr txBox="1"/>
          <p:nvPr>
            <p:ph idx="1" type="body"/>
          </p:nvPr>
        </p:nvSpPr>
        <p:spPr>
          <a:xfrm>
            <a:off x="1097275" y="2120900"/>
            <a:ext cx="10327500" cy="1019100"/>
          </a:xfrm>
          <a:prstGeom prst="rect">
            <a:avLst/>
          </a:prstGeom>
          <a:noFill/>
          <a:ln>
            <a:noFill/>
          </a:ln>
        </p:spPr>
        <p:txBody>
          <a:bodyPr anchorCtr="0" anchor="t" bIns="45700" lIns="0" spcFirstLastPara="1" rIns="0" wrap="square" tIns="45700">
            <a:normAutofit/>
          </a:bodyPr>
          <a:lstStyle/>
          <a:p>
            <a:pPr indent="-342900" lvl="0" marL="457200" rtl="0" algn="l">
              <a:spcBef>
                <a:spcPts val="0"/>
              </a:spcBef>
              <a:spcAft>
                <a:spcPts val="0"/>
              </a:spcAft>
              <a:buSzPts val="1800"/>
              <a:buChar char="●"/>
            </a:pPr>
            <a:r>
              <a:rPr lang="en-US"/>
              <a:t>countries with highest death rates. </a:t>
            </a:r>
            <a:endParaRPr/>
          </a:p>
        </p:txBody>
      </p:sp>
      <p:pic>
        <p:nvPicPr>
          <p:cNvPr id="188" name="Google Shape;188;p20"/>
          <p:cNvPicPr preferRelativeResize="0"/>
          <p:nvPr/>
        </p:nvPicPr>
        <p:blipFill>
          <a:blip r:embed="rId3">
            <a:alphaModFix/>
          </a:blip>
          <a:stretch>
            <a:fillRect/>
          </a:stretch>
        </p:blipFill>
        <p:spPr>
          <a:xfrm>
            <a:off x="361800" y="2120900"/>
            <a:ext cx="11468431" cy="4636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Hospital Beds vs GDP</a:t>
            </a:r>
            <a:endParaRPr/>
          </a:p>
        </p:txBody>
      </p:sp>
      <p:sp>
        <p:nvSpPr>
          <p:cNvPr id="194" name="Google Shape;194;p21"/>
          <p:cNvSpPr txBox="1"/>
          <p:nvPr>
            <p:ph idx="2" type="body"/>
          </p:nvPr>
        </p:nvSpPr>
        <p:spPr>
          <a:xfrm>
            <a:off x="1164750" y="2001150"/>
            <a:ext cx="9862500" cy="809700"/>
          </a:xfrm>
          <a:prstGeom prst="rect">
            <a:avLst/>
          </a:prstGeom>
        </p:spPr>
        <p:txBody>
          <a:bodyPr anchorCtr="0" anchor="t" bIns="45700" lIns="0" spcFirstLastPara="1" rIns="0" wrap="square" tIns="45700">
            <a:normAutofit/>
          </a:bodyPr>
          <a:lstStyle/>
          <a:p>
            <a:pPr indent="-342900" lvl="0" marL="457200" rtl="0" algn="l">
              <a:spcBef>
                <a:spcPts val="1200"/>
              </a:spcBef>
              <a:spcAft>
                <a:spcPts val="0"/>
              </a:spcAft>
              <a:buSzPts val="1800"/>
              <a:buChar char="●"/>
            </a:pPr>
            <a:r>
              <a:rPr lang="en-US"/>
              <a:t>GDP is directly proportional to </a:t>
            </a:r>
            <a:r>
              <a:rPr lang="en-US"/>
              <a:t>resources.</a:t>
            </a:r>
            <a:endParaRPr/>
          </a:p>
        </p:txBody>
      </p:sp>
      <p:pic>
        <p:nvPicPr>
          <p:cNvPr id="195" name="Google Shape;195;p21"/>
          <p:cNvPicPr preferRelativeResize="0"/>
          <p:nvPr/>
        </p:nvPicPr>
        <p:blipFill>
          <a:blip r:embed="rId3">
            <a:alphaModFix/>
          </a:blip>
          <a:stretch>
            <a:fillRect/>
          </a:stretch>
        </p:blipFill>
        <p:spPr>
          <a:xfrm>
            <a:off x="173825" y="3074600"/>
            <a:ext cx="11844352" cy="360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066805" y="38002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Hospital Beds vs Mortality Rates </a:t>
            </a:r>
            <a:endParaRPr/>
          </a:p>
        </p:txBody>
      </p:sp>
      <p:sp>
        <p:nvSpPr>
          <p:cNvPr id="201" name="Google Shape;201;p22"/>
          <p:cNvSpPr txBox="1"/>
          <p:nvPr>
            <p:ph idx="1" type="body"/>
          </p:nvPr>
        </p:nvSpPr>
        <p:spPr>
          <a:xfrm>
            <a:off x="1097275" y="2120900"/>
            <a:ext cx="10058400" cy="999600"/>
          </a:xfrm>
          <a:prstGeom prst="rect">
            <a:avLst/>
          </a:prstGeom>
          <a:noFill/>
          <a:ln>
            <a:noFill/>
          </a:ln>
        </p:spPr>
        <p:txBody>
          <a:bodyPr anchorCtr="0" anchor="t" bIns="45700" lIns="0" spcFirstLastPara="1" rIns="0" wrap="square" tIns="45700">
            <a:normAutofit/>
          </a:bodyPr>
          <a:lstStyle/>
          <a:p>
            <a:pPr indent="-342900" lvl="0" marL="457200" rtl="0" algn="l">
              <a:lnSpc>
                <a:spcPct val="110000"/>
              </a:lnSpc>
              <a:spcBef>
                <a:spcPts val="0"/>
              </a:spcBef>
              <a:spcAft>
                <a:spcPts val="0"/>
              </a:spcAft>
              <a:buSzPts val="1800"/>
              <a:buChar char="●"/>
            </a:pPr>
            <a:r>
              <a:rPr lang="en-US"/>
              <a:t>hospital bed/resources per country. </a:t>
            </a:r>
            <a:endParaRPr/>
          </a:p>
          <a:p>
            <a:pPr indent="0" lvl="0" marL="457200" rtl="0" algn="l">
              <a:lnSpc>
                <a:spcPct val="110000"/>
              </a:lnSpc>
              <a:spcBef>
                <a:spcPts val="0"/>
              </a:spcBef>
              <a:spcAft>
                <a:spcPts val="0"/>
              </a:spcAft>
              <a:buNone/>
            </a:pPr>
            <a:r>
              <a:t/>
            </a:r>
            <a:endParaRPr/>
          </a:p>
        </p:txBody>
      </p:sp>
      <p:pic>
        <p:nvPicPr>
          <p:cNvPr id="202" name="Google Shape;202;p22"/>
          <p:cNvPicPr preferRelativeResize="0"/>
          <p:nvPr/>
        </p:nvPicPr>
        <p:blipFill>
          <a:blip r:embed="rId3">
            <a:alphaModFix/>
          </a:blip>
          <a:stretch>
            <a:fillRect/>
          </a:stretch>
        </p:blipFill>
        <p:spPr>
          <a:xfrm>
            <a:off x="489763" y="3257975"/>
            <a:ext cx="11212477" cy="2768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178405" y="14235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 GDP vs Mortality Rates</a:t>
            </a:r>
            <a:endParaRPr/>
          </a:p>
        </p:txBody>
      </p:sp>
      <p:sp>
        <p:nvSpPr>
          <p:cNvPr id="208" name="Google Shape;208;p23"/>
          <p:cNvSpPr txBox="1"/>
          <p:nvPr>
            <p:ph idx="2" type="body"/>
          </p:nvPr>
        </p:nvSpPr>
        <p:spPr>
          <a:xfrm>
            <a:off x="1297300" y="1952950"/>
            <a:ext cx="9453900" cy="1187400"/>
          </a:xfrm>
          <a:prstGeom prst="rect">
            <a:avLst/>
          </a:prstGeom>
          <a:noFill/>
          <a:ln>
            <a:noFill/>
          </a:ln>
        </p:spPr>
        <p:txBody>
          <a:bodyPr anchorCtr="0" anchor="t" bIns="45700" lIns="0" spcFirstLastPara="1" rIns="0" wrap="square" tIns="45700">
            <a:normAutofit/>
          </a:bodyPr>
          <a:lstStyle/>
          <a:p>
            <a:pPr indent="-342900" lvl="0" marL="457200" rtl="0" algn="l">
              <a:lnSpc>
                <a:spcPct val="110000"/>
              </a:lnSpc>
              <a:spcBef>
                <a:spcPts val="0"/>
              </a:spcBef>
              <a:spcAft>
                <a:spcPts val="0"/>
              </a:spcAft>
              <a:buSzPts val="1800"/>
              <a:buChar char="●"/>
            </a:pPr>
            <a:r>
              <a:rPr lang="en-US"/>
              <a:t>top 10 countries with the highest GDP. </a:t>
            </a:r>
            <a:endParaRPr/>
          </a:p>
          <a:p>
            <a:pPr indent="0" lvl="0" marL="0" rtl="0" algn="l">
              <a:lnSpc>
                <a:spcPct val="110000"/>
              </a:lnSpc>
              <a:spcBef>
                <a:spcPts val="0"/>
              </a:spcBef>
              <a:spcAft>
                <a:spcPts val="0"/>
              </a:spcAft>
              <a:buNone/>
            </a:pPr>
            <a:r>
              <a:rPr lang="en-US"/>
              <a:t> </a:t>
            </a:r>
            <a:endParaRPr/>
          </a:p>
        </p:txBody>
      </p:sp>
      <p:pic>
        <p:nvPicPr>
          <p:cNvPr id="209" name="Google Shape;209;p23"/>
          <p:cNvPicPr preferRelativeResize="0"/>
          <p:nvPr/>
        </p:nvPicPr>
        <p:blipFill rotWithShape="1">
          <a:blip r:embed="rId3">
            <a:alphaModFix/>
          </a:blip>
          <a:srcRect b="0" l="0" r="0" t="3175"/>
          <a:stretch/>
        </p:blipFill>
        <p:spPr>
          <a:xfrm>
            <a:off x="199063" y="3001850"/>
            <a:ext cx="11793874" cy="3617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Bookman Old Style"/>
              <a:buNone/>
            </a:pPr>
            <a:r>
              <a:rPr lang="en-US"/>
              <a:t>Countries with Highest Spread Rates </a:t>
            </a:r>
            <a:endParaRPr/>
          </a:p>
        </p:txBody>
      </p:sp>
      <p:pic>
        <p:nvPicPr>
          <p:cNvPr id="215" name="Google Shape;215;p24"/>
          <p:cNvPicPr preferRelativeResize="0"/>
          <p:nvPr/>
        </p:nvPicPr>
        <p:blipFill>
          <a:blip r:embed="rId3">
            <a:alphaModFix/>
          </a:blip>
          <a:stretch>
            <a:fillRect/>
          </a:stretch>
        </p:blipFill>
        <p:spPr>
          <a:xfrm>
            <a:off x="428400" y="2663975"/>
            <a:ext cx="11396152" cy="366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